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8" r:id="rId2"/>
    <p:sldId id="283" r:id="rId3"/>
    <p:sldId id="289" r:id="rId4"/>
    <p:sldId id="295" r:id="rId5"/>
    <p:sldId id="293" r:id="rId6"/>
    <p:sldId id="292" r:id="rId7"/>
    <p:sldId id="27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utosh Chandra (19 JGLS)" initials="AC(J" lastIdx="1" clrIdx="0">
    <p:extLst>
      <p:ext uri="{19B8F6BF-5375-455C-9EA6-DF929625EA0E}">
        <p15:presenceInfo xmlns:p15="http://schemas.microsoft.com/office/powerpoint/2012/main" userId="Ashutosh Chandra (19 JGL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68" autoAdjust="0"/>
    <p:restoredTop sz="94660"/>
  </p:normalViewPr>
  <p:slideViewPr>
    <p:cSldViewPr snapToGrid="0">
      <p:cViewPr varScale="1">
        <p:scale>
          <a:sx n="73" d="100"/>
          <a:sy n="73" d="100"/>
        </p:scale>
        <p:origin x="-40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commentAuthors" Target="commentAuthor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3AC790C8-4125-4D1F-B8B7-67C3EEB69241}" type="datetimeFigureOut">
              <a:rPr lang="en-IN" smtClean="0"/>
              <a:pPr/>
              <a:t>04-04-2023</a:t>
            </a:fld>
            <a:endParaRPr lang="en-IN" dirty="0"/>
          </a:p>
        </p:txBody>
      </p:sp>
      <p:sp>
        <p:nvSpPr>
          <p:cNvPr id="20" name="Footer Placeholder 19"/>
          <p:cNvSpPr>
            <a:spLocks noGrp="1"/>
          </p:cNvSpPr>
          <p:nvPr>
            <p:ph type="ftr" sz="quarter" idx="11"/>
          </p:nvPr>
        </p:nvSpPr>
        <p:spPr/>
        <p:txBody>
          <a:bodyPr/>
          <a:lstStyle/>
          <a:p>
            <a:endParaRPr lang="en-IN" dirty="0"/>
          </a:p>
        </p:txBody>
      </p:sp>
      <p:sp>
        <p:nvSpPr>
          <p:cNvPr id="10" name="Slide Number Placeholder 9"/>
          <p:cNvSpPr>
            <a:spLocks noGrp="1"/>
          </p:cNvSpPr>
          <p:nvPr>
            <p:ph type="sldNum" sz="quarter" idx="12"/>
          </p:nvPr>
        </p:nvSpPr>
        <p:spPr/>
        <p:txBody>
          <a:bodyPr/>
          <a:lstStyle/>
          <a:p>
            <a:fld id="{97BEA3AA-A90A-4F4C-AECF-755A9F888231}" type="slidenum">
              <a:rPr lang="en-IN" smtClean="0"/>
              <a:pPr/>
              <a:t>‹#›</a:t>
            </a:fld>
            <a:endParaRPr lang="en-IN" dirty="0"/>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C790C8-4125-4D1F-B8B7-67C3EEB69241}" type="datetimeFigureOut">
              <a:rPr lang="en-IN" smtClean="0"/>
              <a:pPr/>
              <a:t>04-04-2023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97BEA3AA-A90A-4F4C-AECF-755A9F888231}"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C790C8-4125-4D1F-B8B7-67C3EEB69241}" type="datetimeFigureOut">
              <a:rPr lang="en-IN" smtClean="0"/>
              <a:pPr/>
              <a:t>04-04-2023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97BEA3AA-A90A-4F4C-AECF-755A9F888231}"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C790C8-4125-4D1F-B8B7-67C3EEB69241}" type="datetimeFigureOut">
              <a:rPr lang="en-IN" smtClean="0"/>
              <a:pPr/>
              <a:t>04-04-2023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97BEA3AA-A90A-4F4C-AECF-755A9F888231}"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AC790C8-4125-4D1F-B8B7-67C3EEB69241}" type="datetimeFigureOut">
              <a:rPr lang="en-IN" smtClean="0"/>
              <a:pPr/>
              <a:t>04-04-2023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97BEA3AA-A90A-4F4C-AECF-755A9F888231}" type="slidenum">
              <a:rPr lang="en-IN" smtClean="0"/>
              <a:pPr/>
              <a:t>‹#›</a:t>
            </a:fld>
            <a:endParaRPr lang="en-IN" dirty="0"/>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AC790C8-4125-4D1F-B8B7-67C3EEB69241}" type="datetimeFigureOut">
              <a:rPr lang="en-IN" smtClean="0"/>
              <a:pPr/>
              <a:t>04-04-2023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97BEA3AA-A90A-4F4C-AECF-755A9F888231}"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AC790C8-4125-4D1F-B8B7-67C3EEB69241}" type="datetimeFigureOut">
              <a:rPr lang="en-IN" smtClean="0"/>
              <a:pPr/>
              <a:t>04-04-2023</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97BEA3AA-A90A-4F4C-AECF-755A9F888231}"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3AC790C8-4125-4D1F-B8B7-67C3EEB69241}" type="datetimeFigureOut">
              <a:rPr lang="en-IN" smtClean="0"/>
              <a:pPr/>
              <a:t>04-04-2023</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97BEA3AA-A90A-4F4C-AECF-755A9F888231}"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3AC790C8-4125-4D1F-B8B7-67C3EEB69241}" type="datetimeFigureOut">
              <a:rPr lang="en-IN" smtClean="0"/>
              <a:pPr/>
              <a:t>04-04-2023</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97BEA3AA-A90A-4F4C-AECF-755A9F888231}" type="slidenum">
              <a:rPr lang="en-IN" smtClean="0"/>
              <a:pPr/>
              <a:t>‹#›</a:t>
            </a:fld>
            <a:endParaRPr lang="en-IN" dirty="0"/>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AC790C8-4125-4D1F-B8B7-67C3EEB69241}" type="datetimeFigureOut">
              <a:rPr lang="en-IN" smtClean="0"/>
              <a:pPr/>
              <a:t>04-04-2023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97BEA3AA-A90A-4F4C-AECF-755A9F888231}"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3AC790C8-4125-4D1F-B8B7-67C3EEB69241}" type="datetimeFigureOut">
              <a:rPr lang="en-IN" smtClean="0"/>
              <a:pPr/>
              <a:t>04-04-2023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97BEA3AA-A90A-4F4C-AECF-755A9F888231}" type="slidenum">
              <a:rPr lang="en-IN" smtClean="0"/>
              <a:pPr/>
              <a:t>‹#›</a:t>
            </a:fld>
            <a:endParaRPr lang="en-IN" dirty="0"/>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AC790C8-4125-4D1F-B8B7-67C3EEB69241}" type="datetimeFigureOut">
              <a:rPr lang="en-IN" smtClean="0"/>
              <a:pPr/>
              <a:t>04-04-2023</a:t>
            </a:fld>
            <a:endParaRPr lang="en-IN"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dirty="0"/>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7BEA3AA-A90A-4F4C-AECF-755A9F888231}" type="slidenum">
              <a:rPr lang="en-IN" smtClean="0"/>
              <a:pPr/>
              <a:t>‹#›</a:t>
            </a:fld>
            <a:endParaRPr lang="en-IN" dirty="0"/>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97936" y="2774321"/>
            <a:ext cx="7745508" cy="461665"/>
          </a:xfrm>
          <a:prstGeom prst="rect">
            <a:avLst/>
          </a:prstGeom>
          <a:noFill/>
        </p:spPr>
        <p:txBody>
          <a:bodyPr wrap="square" rtlCol="0">
            <a:spAutoFit/>
          </a:bodyPr>
          <a:lstStyle/>
          <a:p>
            <a:pPr algn="ctr"/>
            <a:r>
              <a:rPr lang="en-US" sz="2400" b="1" dirty="0"/>
              <a:t>TURNOVER INTERVAL </a:t>
            </a:r>
            <a:r>
              <a:rPr lang="en-US" sz="2400" b="1"/>
              <a:t>(TOI</a:t>
            </a:r>
            <a:r>
              <a:rPr lang="en-US" sz="2400" b="1" dirty="0"/>
              <a:t>)</a:t>
            </a:r>
          </a:p>
        </p:txBody>
      </p:sp>
    </p:spTree>
    <p:extLst>
      <p:ext uri="{BB962C8B-B14F-4D97-AF65-F5344CB8AC3E}">
        <p14:creationId xmlns:p14="http://schemas.microsoft.com/office/powerpoint/2010/main" val="16177479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C5B57-95E0-457A-8E21-8A2E2953128B}"/>
              </a:ext>
            </a:extLst>
          </p:cNvPr>
          <p:cNvSpPr>
            <a:spLocks noGrp="1"/>
          </p:cNvSpPr>
          <p:nvPr>
            <p:ph type="title"/>
          </p:nvPr>
        </p:nvSpPr>
        <p:spPr>
          <a:xfrm>
            <a:off x="132522" y="581202"/>
            <a:ext cx="12059478" cy="4956312"/>
          </a:xfrm>
        </p:spPr>
        <p:txBody>
          <a:bodyPr>
            <a:normAutofit fontScale="90000"/>
          </a:bodyPr>
          <a:lstStyle/>
          <a:p>
            <a:pPr algn="ctr"/>
            <a:r>
              <a:rPr lang="en-IN" sz="4400" dirty="0"/>
              <a:t>      </a:t>
            </a:r>
            <a:r>
              <a:rPr lang="en-IN" sz="4400" dirty="0">
                <a:latin typeface="Arial Black" pitchFamily="34" charset="0"/>
              </a:rPr>
              <a:t>TURNOVER INTERVAL</a:t>
            </a:r>
            <a:br>
              <a:rPr lang="en-US" sz="4400" dirty="0"/>
            </a:br>
            <a:br>
              <a:rPr lang="en-US" sz="4400" dirty="0"/>
            </a:br>
            <a:r>
              <a:rPr lang="en-US" sz="4400" dirty="0"/>
              <a:t> </a:t>
            </a:r>
            <a:br>
              <a:rPr lang="en-IN" sz="4400" dirty="0"/>
            </a:br>
            <a:r>
              <a:rPr lang="en-IN" sz="2000" dirty="0"/>
              <a:t>               </a:t>
            </a:r>
            <a:br>
              <a:rPr lang="en-IN" sz="2700" i="1" dirty="0">
                <a:effectLst/>
                <a:latin typeface="Bookman Old Style" panose="02050604050505020204" pitchFamily="18" charset="0"/>
              </a:rPr>
            </a:br>
            <a:br>
              <a:rPr lang="en-IN" sz="2700" dirty="0">
                <a:effectLst/>
              </a:rPr>
            </a:br>
            <a:br>
              <a:rPr lang="en-IN" sz="2000" i="1" dirty="0">
                <a:latin typeface="Bookman Old Style" panose="02050604050505020204" pitchFamily="18" charset="0"/>
              </a:rPr>
            </a:br>
            <a:br>
              <a:rPr lang="en-IN" sz="2000" i="1" dirty="0">
                <a:latin typeface="Bookman Old Style" panose="02050604050505020204" pitchFamily="18" charset="0"/>
              </a:rPr>
            </a:br>
            <a:br>
              <a:rPr lang="en-IN" sz="2000" i="1" dirty="0">
                <a:latin typeface="Bookman Old Style" panose="02050604050505020204" pitchFamily="18" charset="0"/>
              </a:rPr>
            </a:br>
            <a:r>
              <a:rPr lang="en-IN" sz="3100" i="1" dirty="0">
                <a:solidFill>
                  <a:schemeClr val="tx2">
                    <a:lumMod val="40000"/>
                    <a:lumOff val="60000"/>
                  </a:schemeClr>
                </a:solidFill>
                <a:latin typeface="Bookman Old Style" panose="02050604050505020204" pitchFamily="18" charset="0"/>
              </a:rPr>
              <a:t>          </a:t>
            </a:r>
            <a:br>
              <a:rPr lang="en-US" sz="3100" i="1" dirty="0">
                <a:latin typeface="Bookman Old Style" panose="02050604050505020204" pitchFamily="18" charset="0"/>
              </a:rPr>
            </a:br>
            <a:br>
              <a:rPr lang="en-US" sz="3100" i="1" dirty="0">
                <a:latin typeface="Bookman Old Style" panose="02050604050505020204" pitchFamily="18" charset="0"/>
              </a:rPr>
            </a:br>
            <a:br>
              <a:rPr lang="en-IN" sz="3100" dirty="0"/>
            </a:br>
            <a:endParaRPr lang="en-IN" sz="3100" dirty="0"/>
          </a:p>
        </p:txBody>
      </p:sp>
      <p:sp>
        <p:nvSpPr>
          <p:cNvPr id="5" name="TextBox 4"/>
          <p:cNvSpPr txBox="1"/>
          <p:nvPr/>
        </p:nvSpPr>
        <p:spPr>
          <a:xfrm>
            <a:off x="2220686" y="1776549"/>
            <a:ext cx="8961120" cy="4154984"/>
          </a:xfrm>
          <a:prstGeom prst="rect">
            <a:avLst/>
          </a:prstGeom>
          <a:noFill/>
        </p:spPr>
        <p:txBody>
          <a:bodyPr wrap="square" rtlCol="0">
            <a:spAutoFit/>
          </a:bodyPr>
          <a:lstStyle/>
          <a:p>
            <a:r>
              <a:rPr lang="en-US" sz="2400" dirty="0"/>
              <a:t>Turnover interval(TOI):</a:t>
            </a:r>
          </a:p>
          <a:p>
            <a:r>
              <a:rPr lang="en-US" sz="2400" dirty="0"/>
              <a:t>Its is the average period in the days, that a bed remains empty. Average length of time that elapses between the discharge of one inpatient and admission of the next inpatient to the same bed.</a:t>
            </a:r>
          </a:p>
          <a:p>
            <a:endParaRPr lang="en-US" sz="2400" dirty="0"/>
          </a:p>
          <a:p>
            <a:r>
              <a:rPr lang="en-US" sz="2400" dirty="0"/>
              <a:t>It the given by the formula :</a:t>
            </a:r>
          </a:p>
          <a:p>
            <a:r>
              <a:rPr lang="en-US" sz="2400" dirty="0"/>
              <a:t>Hospital bed turnover rate= no of discharges ( including deaths ) in the given time period / No of bed in the hospital during that  time period.</a:t>
            </a:r>
          </a:p>
          <a:p>
            <a:endParaRPr lang="en-US" sz="2400" dirty="0"/>
          </a:p>
          <a:p>
            <a:r>
              <a:rPr lang="en-US" sz="2400" dirty="0"/>
              <a:t>The ideal turnover  interval is suggested to be 1-3 days. </a:t>
            </a:r>
          </a:p>
        </p:txBody>
      </p:sp>
    </p:spTree>
    <p:extLst>
      <p:ext uri="{BB962C8B-B14F-4D97-AF65-F5344CB8AC3E}">
        <p14:creationId xmlns:p14="http://schemas.microsoft.com/office/powerpoint/2010/main" val="2185675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14144" y="274320"/>
            <a:ext cx="9724862" cy="1143000"/>
          </a:xfrm>
        </p:spPr>
        <p:txBody>
          <a:bodyPr>
            <a:normAutofit/>
          </a:bodyPr>
          <a:lstStyle/>
          <a:p>
            <a:pPr algn="ctr"/>
            <a:r>
              <a:rPr lang="en-US" dirty="0"/>
              <a:t>SIGNIFICANCE </a:t>
            </a:r>
          </a:p>
        </p:txBody>
      </p:sp>
      <p:sp>
        <p:nvSpPr>
          <p:cNvPr id="19" name="TextBox 18"/>
          <p:cNvSpPr txBox="1"/>
          <p:nvPr/>
        </p:nvSpPr>
        <p:spPr>
          <a:xfrm>
            <a:off x="2534194" y="1763485"/>
            <a:ext cx="9052560" cy="3354765"/>
          </a:xfrm>
          <a:prstGeom prst="rect">
            <a:avLst/>
          </a:prstGeom>
          <a:noFill/>
        </p:spPr>
        <p:txBody>
          <a:bodyPr wrap="square" rtlCol="0">
            <a:spAutoFit/>
          </a:bodyPr>
          <a:lstStyle/>
          <a:p>
            <a:pPr>
              <a:buFont typeface="Arial" pitchFamily="34" charset="0"/>
              <a:buChar char="•"/>
            </a:pPr>
            <a:r>
              <a:rPr lang="en-US" sz="2000" b="1" dirty="0"/>
              <a:t> It  indicated productivity of the hospital.</a:t>
            </a:r>
          </a:p>
          <a:p>
            <a:pPr>
              <a:buFont typeface="Arial" pitchFamily="34" charset="0"/>
              <a:buChar char="•"/>
            </a:pPr>
            <a:endParaRPr lang="en-US" sz="2000" b="1" dirty="0"/>
          </a:p>
          <a:p>
            <a:pPr>
              <a:buFont typeface="Arial" pitchFamily="34" charset="0"/>
              <a:buChar char="•"/>
            </a:pPr>
            <a:r>
              <a:rPr lang="en-US" sz="2000" b="1" dirty="0"/>
              <a:t>More bed vacant reflects beds reputations of the hospital.</a:t>
            </a:r>
          </a:p>
          <a:p>
            <a:pPr>
              <a:buFont typeface="Arial" pitchFamily="34" charset="0"/>
              <a:buChar char="•"/>
            </a:pPr>
            <a:endParaRPr lang="en-US" sz="2000" b="1" dirty="0"/>
          </a:p>
          <a:p>
            <a:pPr>
              <a:buFont typeface="Arial" pitchFamily="34" charset="0"/>
              <a:buChar char="•"/>
            </a:pPr>
            <a:r>
              <a:rPr lang="en-US" sz="2000" b="1" dirty="0"/>
              <a:t>Shows non- utilization of hospital beds</a:t>
            </a:r>
          </a:p>
          <a:p>
            <a:endParaRPr lang="en-US" sz="2000" dirty="0"/>
          </a:p>
          <a:p>
            <a:r>
              <a:rPr lang="en-US" sz="2000" dirty="0"/>
              <a:t> </a:t>
            </a:r>
          </a:p>
          <a:p>
            <a:endParaRPr lang="en-US" sz="1600" dirty="0"/>
          </a:p>
          <a:p>
            <a:endParaRPr lang="en-US" sz="2000" dirty="0"/>
          </a:p>
          <a:p>
            <a:r>
              <a:rPr lang="en-US" sz="2000" dirty="0"/>
              <a:t>  </a:t>
            </a:r>
          </a:p>
          <a:p>
            <a:endParaRPr lang="en-US" sz="1600" dirty="0"/>
          </a:p>
        </p:txBody>
      </p:sp>
      <p:sp>
        <p:nvSpPr>
          <p:cNvPr id="20" name="Rectangle 19"/>
          <p:cNvSpPr/>
          <p:nvPr/>
        </p:nvSpPr>
        <p:spPr>
          <a:xfrm>
            <a:off x="11678194" y="1175657"/>
            <a:ext cx="513806" cy="5682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767" y="222069"/>
            <a:ext cx="9997440" cy="1143000"/>
          </a:xfrm>
        </p:spPr>
        <p:txBody>
          <a:bodyPr>
            <a:normAutofit/>
          </a:bodyPr>
          <a:lstStyle/>
          <a:p>
            <a:pPr algn="ctr"/>
            <a:r>
              <a:rPr lang="en-US" dirty="0"/>
              <a:t>BED TURNOVER RATE</a:t>
            </a:r>
          </a:p>
        </p:txBody>
      </p:sp>
      <p:sp>
        <p:nvSpPr>
          <p:cNvPr id="3" name="Rectangle 2"/>
          <p:cNvSpPr/>
          <p:nvPr/>
        </p:nvSpPr>
        <p:spPr>
          <a:xfrm>
            <a:off x="11456126" y="1632857"/>
            <a:ext cx="735874" cy="52251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2952206" y="2338251"/>
            <a:ext cx="184731" cy="369332"/>
          </a:xfrm>
          <a:prstGeom prst="rect">
            <a:avLst/>
          </a:prstGeom>
          <a:noFill/>
        </p:spPr>
        <p:txBody>
          <a:bodyPr wrap="none" rtlCol="0">
            <a:spAutoFit/>
          </a:bodyPr>
          <a:lstStyle/>
          <a:p>
            <a:endParaRPr lang="en-US" dirty="0"/>
          </a:p>
        </p:txBody>
      </p:sp>
      <p:sp>
        <p:nvSpPr>
          <p:cNvPr id="8" name="TextBox 7"/>
          <p:cNvSpPr txBox="1"/>
          <p:nvPr/>
        </p:nvSpPr>
        <p:spPr>
          <a:xfrm>
            <a:off x="2351314" y="1580606"/>
            <a:ext cx="8373292" cy="1938992"/>
          </a:xfrm>
          <a:prstGeom prst="rect">
            <a:avLst/>
          </a:prstGeom>
          <a:noFill/>
        </p:spPr>
        <p:txBody>
          <a:bodyPr wrap="square" rtlCol="0">
            <a:spAutoFit/>
          </a:bodyPr>
          <a:lstStyle/>
          <a:p>
            <a:r>
              <a:rPr lang="en-US" sz="2400" dirty="0"/>
              <a:t>Average number of patients cared for a bed during a given periods.</a:t>
            </a:r>
          </a:p>
          <a:p>
            <a:endParaRPr lang="en-US" sz="2400" dirty="0"/>
          </a:p>
          <a:p>
            <a:r>
              <a:rPr lang="en-US" sz="2400" dirty="0"/>
              <a:t>BTR</a:t>
            </a:r>
            <a:r>
              <a:rPr lang="en-US" sz="2400" dirty="0">
                <a:sym typeface="Wingdings" pitchFamily="2" charset="2"/>
              </a:rPr>
              <a:t>:(No of </a:t>
            </a:r>
            <a:r>
              <a:rPr lang="en-US" sz="2400" dirty="0"/>
              <a:t> discharges including deaths for a given period of time/ Average bed count for that period of time)x100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CHARACTERSTICS OF SITUATIONAL LEADERSHIP</a:t>
            </a:r>
          </a:p>
        </p:txBody>
      </p:sp>
      <p:sp>
        <p:nvSpPr>
          <p:cNvPr id="3" name="TextBox 2"/>
          <p:cNvSpPr txBox="1"/>
          <p:nvPr/>
        </p:nvSpPr>
        <p:spPr>
          <a:xfrm>
            <a:off x="1998616" y="1724296"/>
            <a:ext cx="8660675" cy="4524315"/>
          </a:xfrm>
          <a:prstGeom prst="rect">
            <a:avLst/>
          </a:prstGeom>
          <a:noFill/>
        </p:spPr>
        <p:txBody>
          <a:bodyPr wrap="square" rtlCol="0">
            <a:spAutoFit/>
          </a:bodyPr>
          <a:lstStyle/>
          <a:p>
            <a:endParaRPr lang="en-US" b="1" dirty="0"/>
          </a:p>
          <a:p>
            <a:r>
              <a:rPr lang="en-US" b="1" dirty="0"/>
              <a:t>THREE CHARACTERSTICS OF SITUATIONAL LEADERSHIP :</a:t>
            </a:r>
          </a:p>
          <a:p>
            <a:endParaRPr lang="en-US" b="1" dirty="0"/>
          </a:p>
          <a:p>
            <a:r>
              <a:rPr lang="en-US" b="1" dirty="0"/>
              <a:t>Flexibility: </a:t>
            </a:r>
            <a:r>
              <a:rPr lang="en-US" dirty="0"/>
              <a:t>Leadership changes according to the requirements of the group or organization, and successful leaders are able to be flexible and adapt their style of leadership to the level of maturity of the group that they're trying to lead. </a:t>
            </a:r>
          </a:p>
          <a:p>
            <a:endParaRPr lang="en-US" dirty="0"/>
          </a:p>
          <a:p>
            <a:r>
              <a:rPr lang="en-US" b="1" dirty="0"/>
              <a:t>Directing: </a:t>
            </a:r>
            <a:r>
              <a:rPr lang="en-US" dirty="0"/>
              <a:t>Situational leadership will be high on the "directive" aspect when the subordinates are not sufficiently developed and need constant supervision. Here, the leader gives specific instructions about what the goals are, and exactly how the goals need to be achieved.  </a:t>
            </a:r>
          </a:p>
          <a:p>
            <a:endParaRPr lang="en-US" dirty="0"/>
          </a:p>
          <a:p>
            <a:r>
              <a:rPr lang="en-US" b="1" dirty="0"/>
              <a:t>Coaching: </a:t>
            </a:r>
            <a:r>
              <a:rPr lang="en-US" dirty="0"/>
              <a:t>If the situation demands it, the leader will also coach their team. This is an extension of the directive approach; the leader still provides detailed instructions but they also focus on encouraging the subordinates, soliciting inputs, and explaining why they have made certain decisions.</a:t>
            </a:r>
          </a:p>
        </p:txBody>
      </p:sp>
      <p:sp>
        <p:nvSpPr>
          <p:cNvPr id="4" name="Rectangle 3"/>
          <p:cNvSpPr/>
          <p:nvPr/>
        </p:nvSpPr>
        <p:spPr>
          <a:xfrm>
            <a:off x="11495314" y="1149531"/>
            <a:ext cx="696686" cy="5708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INDICATES:</a:t>
            </a:r>
          </a:p>
        </p:txBody>
      </p:sp>
      <p:sp>
        <p:nvSpPr>
          <p:cNvPr id="4" name="TextBox 3"/>
          <p:cNvSpPr txBox="1"/>
          <p:nvPr/>
        </p:nvSpPr>
        <p:spPr>
          <a:xfrm>
            <a:off x="1463040" y="1985554"/>
            <a:ext cx="9287691" cy="4154984"/>
          </a:xfrm>
          <a:prstGeom prst="rect">
            <a:avLst/>
          </a:prstGeom>
          <a:noFill/>
        </p:spPr>
        <p:txBody>
          <a:bodyPr wrap="square" rtlCol="0">
            <a:spAutoFit/>
          </a:bodyPr>
          <a:lstStyle/>
          <a:p>
            <a:pPr>
              <a:buFont typeface="Wingdings" pitchFamily="2" charset="2"/>
              <a:buChar char="q"/>
            </a:pPr>
            <a:r>
              <a:rPr lang="en-US" sz="2400" dirty="0"/>
              <a:t> an imported measures of hospital utilization indices.</a:t>
            </a:r>
          </a:p>
          <a:p>
            <a:pPr>
              <a:buFont typeface="Wingdings" pitchFamily="2" charset="2"/>
              <a:buChar char="q"/>
            </a:pPr>
            <a:r>
              <a:rPr lang="en-US" sz="2400" dirty="0"/>
              <a:t>Given the net effect of charges in occupancy rate and average length of stay (ALS)</a:t>
            </a:r>
          </a:p>
          <a:p>
            <a:pPr>
              <a:buFont typeface="Wingdings" pitchFamily="2" charset="2"/>
              <a:buChar char="q"/>
            </a:pPr>
            <a:endParaRPr lang="en-US" sz="2400" dirty="0"/>
          </a:p>
          <a:p>
            <a:endParaRPr lang="en-US" sz="2400" dirty="0"/>
          </a:p>
          <a:p>
            <a:r>
              <a:rPr lang="en-US" sz="2400" dirty="0"/>
              <a:t>EXAMPLES:</a:t>
            </a:r>
          </a:p>
          <a:p>
            <a:r>
              <a:rPr lang="en-US" sz="2400" dirty="0"/>
              <a:t>In a particular hospital, there were 2358 discharge in the year 2022.</a:t>
            </a:r>
          </a:p>
          <a:p>
            <a:r>
              <a:rPr lang="en-US" sz="2400" dirty="0"/>
              <a:t>Number of beds in that hospital in that hospital in 2022 was 300.</a:t>
            </a:r>
          </a:p>
          <a:p>
            <a:r>
              <a:rPr lang="en-US" sz="2400" dirty="0"/>
              <a:t>Hospital  bed turnover rate = 2358/300=7.86 </a:t>
            </a:r>
          </a:p>
          <a:p>
            <a:endParaRPr lang="en-US" sz="2400" dirty="0"/>
          </a:p>
          <a:p>
            <a:pPr>
              <a:buFont typeface="Wingdings" pitchFamily="2" charset="2"/>
              <a:buChar char="q"/>
            </a:pPr>
            <a:endParaRPr lang="en-US" sz="2400" dirty="0"/>
          </a:p>
        </p:txBody>
      </p:sp>
      <p:sp>
        <p:nvSpPr>
          <p:cNvPr id="5" name="Rectangle 4"/>
          <p:cNvSpPr/>
          <p:nvPr/>
        </p:nvSpPr>
        <p:spPr>
          <a:xfrm>
            <a:off x="11665131" y="1214846"/>
            <a:ext cx="526869" cy="56431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AE459-7BBE-4732-9BB5-CC6792E6716E}"/>
              </a:ext>
            </a:extLst>
          </p:cNvPr>
          <p:cNvSpPr>
            <a:spLocks noGrp="1"/>
          </p:cNvSpPr>
          <p:nvPr>
            <p:ph type="title"/>
          </p:nvPr>
        </p:nvSpPr>
        <p:spPr>
          <a:xfrm>
            <a:off x="1553881" y="609600"/>
            <a:ext cx="10353762" cy="4267200"/>
          </a:xfrm>
        </p:spPr>
        <p:txBody>
          <a:bodyPr>
            <a:normAutofit/>
          </a:bodyPr>
          <a:lstStyle/>
          <a:p>
            <a:r>
              <a:rPr lang="en-IN" sz="13800" b="1" i="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Thank  You</a:t>
            </a:r>
            <a:endParaRPr lang="en-IN" sz="138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4" name="Rectangle 3"/>
          <p:cNvSpPr/>
          <p:nvPr/>
        </p:nvSpPr>
        <p:spPr>
          <a:xfrm>
            <a:off x="12192000" y="1489166"/>
            <a:ext cx="605246" cy="5368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40455306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2499</TotalTime>
  <Words>390</Words>
  <Application>Microsoft Office PowerPoint</Application>
  <PresentationFormat>Widescreen</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PowerPoint Presentation</vt:lpstr>
      <vt:lpstr>      TURNOVER INTERVAL                                     </vt:lpstr>
      <vt:lpstr>SIGNIFICANCE </vt:lpstr>
      <vt:lpstr>BED TURNOVER RATE</vt:lpstr>
      <vt:lpstr>CHARACTERSTICS OF SITUATIONAL LEADERSHIP</vt:lpstr>
      <vt:lpstr>INDICATES: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Ashutosh Chandra (19 JGLS)</dc:creator>
  <cp:lastModifiedBy>919113138015</cp:lastModifiedBy>
  <cp:revision>342</cp:revision>
  <dcterms:created xsi:type="dcterms:W3CDTF">2020-07-17T12:06:19Z</dcterms:created>
  <dcterms:modified xsi:type="dcterms:W3CDTF">2023-04-04T13:29:47Z</dcterms:modified>
</cp:coreProperties>
</file>